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67" r:id="rId4"/>
    <p:sldId id="276" r:id="rId5"/>
    <p:sldId id="274" r:id="rId6"/>
    <p:sldId id="289" r:id="rId7"/>
    <p:sldId id="275" r:id="rId8"/>
    <p:sldId id="273" r:id="rId9"/>
    <p:sldId id="269" r:id="rId10"/>
    <p:sldId id="288" r:id="rId11"/>
    <p:sldId id="272" r:id="rId12"/>
    <p:sldId id="277" r:id="rId13"/>
    <p:sldId id="278" r:id="rId14"/>
    <p:sldId id="268" r:id="rId15"/>
    <p:sldId id="279" r:id="rId16"/>
    <p:sldId id="280" r:id="rId17"/>
    <p:sldId id="281" r:id="rId18"/>
    <p:sldId id="282" r:id="rId19"/>
    <p:sldId id="283" r:id="rId20"/>
    <p:sldId id="284" r:id="rId21"/>
    <p:sldId id="286" r:id="rId22"/>
    <p:sldId id="287"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74102" autoAdjust="0"/>
  </p:normalViewPr>
  <p:slideViewPr>
    <p:cSldViewPr showGuides="1">
      <p:cViewPr varScale="1">
        <p:scale>
          <a:sx n="64" d="100"/>
          <a:sy n="64" d="100"/>
        </p:scale>
        <p:origin x="-2022" y="-108"/>
      </p:cViewPr>
      <p:guideLst>
        <p:guide orient="horz" pos="2160"/>
        <p:guide pos="2880"/>
        <p:guide pos="755"/>
      </p:guideLst>
    </p:cSldViewPr>
  </p:slideViewPr>
  <p:outlineViewPr>
    <p:cViewPr>
      <p:scale>
        <a:sx n="33" d="100"/>
        <a:sy n="33" d="100"/>
      </p:scale>
      <p:origin x="0" y="720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90" d="100"/>
          <a:sy n="90" d="100"/>
        </p:scale>
        <p:origin x="-3786"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DB7646E-8811-423A-9C42-2CBFADA00A96}" type="datetimeFigureOut">
              <a:rPr lang="en-US" smtClean="0"/>
              <a:pPr/>
              <a:t>12/13/2012</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4360E59-1627-4404-ACC5-51C744AB0F27}" type="slidenum">
              <a:rPr lang="en-US" smtClean="0"/>
              <a:pPr/>
              <a:t>‹#›</a:t>
            </a:fld>
            <a:endParaRPr lang="en-US"/>
          </a:p>
        </p:txBody>
      </p:sp>
    </p:spTree>
    <p:extLst>
      <p:ext uri="{BB962C8B-B14F-4D97-AF65-F5344CB8AC3E}">
        <p14:creationId xmlns:p14="http://schemas.microsoft.com/office/powerpoint/2010/main" xmlns=""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12/13/2012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xmlns=""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t-EE" dirty="0" smtClean="0"/>
              <a:t>Tere</a:t>
            </a:r>
          </a:p>
          <a:p>
            <a:pPr>
              <a:buFontTx/>
              <a:buChar char="-"/>
            </a:pPr>
            <a:r>
              <a:rPr lang="fi-FI" dirty="0" smtClean="0"/>
              <a:t>Lugupeetud kaitsmiskomisjoni esimees, liikmed ja kuulajad</a:t>
            </a:r>
            <a:r>
              <a:rPr lang="et-EE" dirty="0" smtClean="0"/>
              <a:t>.</a:t>
            </a:r>
          </a:p>
          <a:p>
            <a:pPr>
              <a:buFontTx/>
              <a:buChar char="-"/>
            </a:pPr>
            <a:r>
              <a:rPr lang="et-EE" dirty="0" smtClean="0"/>
              <a:t>Enesetutvustus</a:t>
            </a:r>
          </a:p>
          <a:p>
            <a:pPr lvl="1">
              <a:buFontTx/>
              <a:buChar char="-"/>
            </a:pPr>
            <a:r>
              <a:rPr lang="et-EE" dirty="0" smtClean="0"/>
              <a:t>Nimi</a:t>
            </a:r>
          </a:p>
          <a:p>
            <a:pPr lvl="1">
              <a:buFontTx/>
              <a:buChar char="-"/>
            </a:pPr>
            <a:r>
              <a:rPr lang="et-EE" dirty="0" smtClean="0"/>
              <a:t>Väikeinvestor ja ettevõtja</a:t>
            </a:r>
          </a:p>
          <a:p>
            <a:pPr lvl="1">
              <a:buFontTx/>
              <a:buChar char="-"/>
            </a:pPr>
            <a:r>
              <a:rPr lang="et-EE" dirty="0" smtClean="0"/>
              <a:t>Töötamine börsil ja EVK-s</a:t>
            </a:r>
          </a:p>
          <a:p>
            <a:pPr lvl="0">
              <a:buFontTx/>
              <a:buChar char="-"/>
            </a:pPr>
            <a:r>
              <a:rPr lang="et-EE" dirty="0" smtClean="0"/>
              <a:t>Teil</a:t>
            </a:r>
            <a:r>
              <a:rPr lang="et-EE" baseline="0" dirty="0" smtClean="0"/>
              <a:t> on olnud pikk päev seljataga, luban et teen lühidalt ja konkreetselt.</a:t>
            </a:r>
          </a:p>
          <a:p>
            <a:pPr lvl="0">
              <a:buFontTx/>
              <a:buNone/>
            </a:pPr>
            <a:r>
              <a:rPr lang="et-EE" baseline="0" dirty="0" smtClean="0"/>
              <a:t>	1. teema</a:t>
            </a:r>
          </a:p>
          <a:p>
            <a:pPr lvl="0">
              <a:buFontTx/>
              <a:buNone/>
            </a:pPr>
            <a:r>
              <a:rPr lang="et-EE" baseline="0" dirty="0" smtClean="0"/>
              <a:t>	2. Räägin probleemist ja uuritavast valdkonnast</a:t>
            </a:r>
          </a:p>
          <a:p>
            <a:pPr lvl="0">
              <a:buFontTx/>
              <a:buNone/>
            </a:pPr>
            <a:r>
              <a:rPr lang="et-EE" baseline="0" dirty="0" smtClean="0"/>
              <a:t>	3.Tutvustan saadud tulemusi</a:t>
            </a:r>
          </a:p>
          <a:p>
            <a:pPr lvl="0">
              <a:buFontTx/>
              <a:buNone/>
            </a:pPr>
            <a:r>
              <a:rPr lang="et-EE" baseline="0" dirty="0" smtClean="0"/>
              <a:t>	4. Praktiline väärtus ja edaspidine kasutamine</a:t>
            </a:r>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41221E5-7225-48EB-A4EE-420E7BFCF70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t-EE" dirty="0" smtClean="0"/>
              <a:t> Äriühingute valitsemine käsitleb võimu teostamise mehhanismi, mille abil omanikud viivad ellu oma tahte, kontrollivad äriühingu tegevust, saavad tagasi tehtud investeeringud ja teenivad dividende.</a:t>
            </a:r>
          </a:p>
          <a:p>
            <a:pPr>
              <a:buFontTx/>
              <a:buChar char="-"/>
            </a:pPr>
            <a:endParaRPr lang="et-EE" dirty="0" smtClean="0"/>
          </a:p>
          <a:p>
            <a:pPr>
              <a:buFontTx/>
              <a:buChar char="-"/>
            </a:pPr>
            <a:r>
              <a:rPr lang="et-EE" dirty="0" smtClean="0"/>
              <a:t> Äriühingute valitsemine on tihedalt seotud juhtimisega, kuid samas ei tohiks neid mõisteid segamini ajada. Valitsemine on suunatud äriühingu välimisele, juhtimine sisemisele olemusele. </a:t>
            </a:r>
          </a:p>
          <a:p>
            <a:pPr>
              <a:buFontTx/>
              <a:buChar char="-"/>
            </a:pPr>
            <a:endParaRPr lang="et-EE" dirty="0" smtClean="0"/>
          </a:p>
          <a:p>
            <a:pPr>
              <a:buFontTx/>
              <a:buChar char="-"/>
            </a:pPr>
            <a:r>
              <a:rPr lang="et-EE" dirty="0" smtClean="0"/>
              <a:t>Valitsemine on suunatud strateegia loomisele, juhtimine selle elluviimisele. Juhtimine on seotud igapäevase äritegevuse korraldamisega nagu tootmine, hankimine, turustamine, finantseerimine personalijuhtimine jne </a:t>
            </a:r>
          </a:p>
          <a:p>
            <a:pPr>
              <a:buFontTx/>
              <a:buChar char="-"/>
            </a:pPr>
            <a:endParaRPr lang="et-EE" dirty="0" smtClean="0"/>
          </a:p>
          <a:p>
            <a:pPr>
              <a:buFontTx/>
              <a:buChar char="-"/>
            </a:pPr>
            <a:r>
              <a:rPr lang="et-EE" dirty="0" smtClean="0"/>
              <a:t> Üldistatult võiks jaotada valitsemise ja juhtimise struktuuriliselt. Omanike ja omanike esindusorgani töö või ülesanne on sellisel juhul valitsemine ning juhtimine oleks juhatuse ja tippjuhi ametipositsioonil töötavate isikute töö. Seos äriühingute valitsemise ja juhtimise vahel kirjeldab hästi Joonis 1.</a:t>
            </a:r>
          </a:p>
          <a:p>
            <a:pPr>
              <a:buFontTx/>
              <a:buChar char="-"/>
            </a:pPr>
            <a:endParaRPr lang="et-EE" dirty="0" smtClean="0"/>
          </a:p>
          <a:p>
            <a:pPr>
              <a:buFontTx/>
              <a:buChar char="-"/>
            </a:pPr>
            <a:endParaRPr lang="et-EE" dirty="0" smtClean="0"/>
          </a:p>
          <a:p>
            <a:pPr>
              <a:buFontTx/>
              <a:buChar char="-"/>
            </a:pPr>
            <a:r>
              <a:rPr lang="et-EE" dirty="0" smtClean="0"/>
              <a:t>Juhtimine on inimeste tegevuse ja käitumise sihipärane suunamine ning üheks hästi talitlevaks tervikuks sulatamine, selleks et rakendada organisatsiooni varad, saavutada tema eesmärgid ja rahuldada liikmete vajadused. </a:t>
            </a:r>
          </a:p>
          <a:p>
            <a:pPr>
              <a:buFontTx/>
              <a:buChar char="-"/>
            </a:pPr>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Jutt käib volitamiskuludest VOLITAJALE – kulu on siinkohal igasuguse ressursi kasutamine (aeg raha vms).</a:t>
            </a:r>
          </a:p>
          <a:p>
            <a:endParaRPr lang="et-EE" dirty="0" smtClean="0"/>
          </a:p>
          <a:p>
            <a:r>
              <a:rPr lang="et-EE" dirty="0" smtClean="0"/>
              <a:t>Väidetud on, et kõige suuremad volitamiskulud ehk kõige kulukam on valitsemine omanikule siis, kui ta ise on juhataja.</a:t>
            </a:r>
          </a:p>
          <a:p>
            <a:endParaRPr lang="et-EE" dirty="0" smtClean="0"/>
          </a:p>
          <a:p>
            <a:endParaRPr lang="et-EE" dirty="0" smtClean="0"/>
          </a:p>
          <a:p>
            <a:r>
              <a:rPr lang="et-EE" dirty="0" smtClean="0"/>
              <a:t>Täielik võim (joonisel 100%) on saavutatav sellisel juhul kui omanik ja juhataja on äriühingul üks ja see sama isik – st. siis kui agendiprobleemi ei teki. Eesti seaduste alusel saab selline olukord tekkida ainult siis kui ettevõtlusvormiks on osaühing, millel on ainult üks omanik ja see sama omanik on </a:t>
            </a:r>
            <a:r>
              <a:rPr lang="et-EE" dirty="0" err="1" smtClean="0"/>
              <a:t>üheagselt</a:t>
            </a:r>
            <a:r>
              <a:rPr lang="et-EE" dirty="0" smtClean="0"/>
              <a:t> ka juhataja. Kusjuures peab olema </a:t>
            </a:r>
            <a:r>
              <a:rPr lang="et-EE" dirty="0" err="1" smtClean="0"/>
              <a:t>ühtasandilise</a:t>
            </a:r>
            <a:r>
              <a:rPr lang="et-EE" dirty="0" smtClean="0"/>
              <a:t> valitsemisega, st. sellel osaühingul ei saa olla nõukogu. Nagu jooniselt näha, on selline valitsemisviis omaniku jaoks ka kõige kulukam.</a:t>
            </a:r>
          </a:p>
          <a:p>
            <a:endParaRPr lang="et-EE" dirty="0" smtClean="0"/>
          </a:p>
        </p:txBody>
      </p:sp>
      <p:sp>
        <p:nvSpPr>
          <p:cNvPr id="4" name="Slide Number Placeholder 3"/>
          <p:cNvSpPr>
            <a:spLocks noGrp="1"/>
          </p:cNvSpPr>
          <p:nvPr>
            <p:ph type="sldNum" sz="quarter" idx="10"/>
          </p:nvPr>
        </p:nvSpPr>
        <p:spPr/>
        <p:txBody>
          <a:bodyPr/>
          <a:lstStyle/>
          <a:p>
            <a:fld id="{841221E5-7225-48EB-A4EE-420E7BFCF70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41221E5-7225-48EB-A4EE-420E7BFCF70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41221E5-7225-48EB-A4EE-420E7BFCF70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41221E5-7225-48EB-A4EE-420E7BFCF70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41221E5-7225-48EB-A4EE-420E7BFCF70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t-EE" dirty="0" smtClean="0"/>
              <a:t>Töö teema on ….</a:t>
            </a:r>
          </a:p>
          <a:p>
            <a:pPr>
              <a:buFontTx/>
              <a:buChar char="-"/>
            </a:pPr>
            <a:endParaRPr lang="et-EE" dirty="0" smtClean="0"/>
          </a:p>
          <a:p>
            <a:pPr>
              <a:buFontTx/>
              <a:buChar char="-"/>
            </a:pPr>
            <a:r>
              <a:rPr lang="et-EE" dirty="0" smtClean="0"/>
              <a:t>Omanikud ehk ettevõtjad on majanduse aluseks – investorina oman osalust 16</a:t>
            </a:r>
            <a:r>
              <a:rPr lang="et-EE" baseline="0" dirty="0" smtClean="0"/>
              <a:t> firmast ja ettevõtjana tegutsen läbi 4 firma finants, kinnisvara ja IT-valdkonnas</a:t>
            </a:r>
            <a:endParaRPr lang="et-EE" dirty="0" smtClean="0"/>
          </a:p>
          <a:p>
            <a:pPr>
              <a:buFontTx/>
              <a:buChar char="-"/>
            </a:pPr>
            <a:r>
              <a:rPr lang="et-EE" dirty="0" smtClean="0"/>
              <a:t>Omanikke on vähe uuritud, eriti Mandri-Euroopa valitsemismudelis</a:t>
            </a:r>
          </a:p>
          <a:p>
            <a:pPr>
              <a:buFontTx/>
              <a:buChar char="-"/>
            </a:pPr>
            <a:r>
              <a:rPr lang="et-EE" dirty="0" smtClean="0"/>
              <a:t>Kodutööd on suur ja unikaalne infoallikas, mida polnud uuritud</a:t>
            </a:r>
          </a:p>
          <a:p>
            <a:pPr>
              <a:buFontTx/>
              <a:buChar char="-"/>
            </a:pPr>
            <a:r>
              <a:rPr lang="et-EE" dirty="0" smtClean="0"/>
              <a:t>Ma ei olnud esimene, kellele seda on pakutud</a:t>
            </a:r>
          </a:p>
          <a:p>
            <a:pPr>
              <a:buFontTx/>
              <a:buChar char="-"/>
            </a:pPr>
            <a:r>
              <a:rPr lang="et-EE" dirty="0" smtClean="0"/>
              <a:t>Uurimine keeruline, oli selge, et esmalt on vaja teha suur töö selleks, et töötada välja sobiv meetod andmete uurimiseks</a:t>
            </a:r>
          </a:p>
          <a:p>
            <a:pPr marL="0" marR="0" indent="0" algn="l" defTabSz="914400" rtl="0" eaLnBrk="1" fontAlgn="auto" latinLnBrk="0" hangingPunct="1">
              <a:lnSpc>
                <a:spcPct val="100000"/>
              </a:lnSpc>
              <a:spcBef>
                <a:spcPts val="0"/>
              </a:spcBef>
              <a:spcAft>
                <a:spcPts val="0"/>
              </a:spcAft>
              <a:buClrTx/>
              <a:buSzTx/>
              <a:buFontTx/>
              <a:buChar char="-"/>
              <a:tabLst/>
              <a:defRPr/>
            </a:pPr>
            <a:r>
              <a:rPr lang="et-EE" dirty="0" smtClean="0"/>
              <a:t>Kogumina on uuritud börsiettevõtteid</a:t>
            </a:r>
          </a:p>
          <a:p>
            <a:pPr>
              <a:buFontTx/>
              <a:buNone/>
            </a:pPr>
            <a:endParaRPr lang="et-EE" dirty="0" smtClean="0"/>
          </a:p>
          <a:p>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41221E5-7225-48EB-A4EE-420E7BFCF70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41221E5-7225-48EB-A4EE-420E7BFCF705}"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t-EE" dirty="0" smtClean="0"/>
              <a:t>On tehtud palju üksikuid süvauuringuid (nt. ka kodutööd) mõne ettevõtte või ka kontserni kohta</a:t>
            </a:r>
          </a:p>
          <a:p>
            <a:pPr>
              <a:buFontTx/>
              <a:buChar char="-"/>
            </a:pPr>
            <a:r>
              <a:rPr lang="et-EE" dirty="0" smtClean="0"/>
              <a:t>Et mahtuda magistritöö raamidesse tuli piirduda meetodi väljatöötamise ja testimisega.</a:t>
            </a:r>
          </a:p>
          <a:p>
            <a:pPr>
              <a:buFontTx/>
              <a:buChar char="-"/>
            </a:pPr>
            <a:r>
              <a:rPr lang="et-EE" dirty="0" smtClean="0"/>
              <a:t>Testimise käigus võtsin aluseks kodutööd, milles sisalduva andmestiku alusel sai kogu protsess läbi viidud</a:t>
            </a:r>
          </a:p>
          <a:p>
            <a:pPr>
              <a:buFontTx/>
              <a:buChar char="-"/>
            </a:pPr>
            <a:endParaRPr lang="et-EE" dirty="0" smtClean="0"/>
          </a:p>
          <a:p>
            <a:pPr>
              <a:buFontTx/>
              <a:buChar char="-"/>
            </a:pPr>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t-EE" dirty="0" smtClean="0"/>
              <a:t>Üldkoosolek ja osanike koosolek + osanike otsus</a:t>
            </a:r>
          </a:p>
          <a:p>
            <a:pPr>
              <a:buFontTx/>
              <a:buChar char="-"/>
            </a:pPr>
            <a:r>
              <a:rPr lang="et-EE" dirty="0" smtClean="0"/>
              <a:t>Osaühingul on nõukogu valikuline</a:t>
            </a:r>
          </a:p>
          <a:p>
            <a:pPr lvl="1">
              <a:buFontTx/>
              <a:buChar char="-"/>
            </a:pPr>
            <a:r>
              <a:rPr lang="et-EE" dirty="0" smtClean="0"/>
              <a:t>Nõukogu olemasolu korral vähemalt 3 liiget</a:t>
            </a:r>
          </a:p>
          <a:p>
            <a:pPr>
              <a:buFontTx/>
              <a:buChar char="-"/>
            </a:pPr>
            <a:r>
              <a:rPr lang="et-EE" dirty="0" smtClean="0"/>
              <a:t>Juhatus ja juhataja</a:t>
            </a:r>
          </a:p>
          <a:p>
            <a:pPr>
              <a:buFontTx/>
              <a:buChar char="-"/>
            </a:pPr>
            <a:r>
              <a:rPr lang="et-EE" dirty="0" smtClean="0"/>
              <a:t>Osanike puhul õigus asutada juhatuse pädevusse</a:t>
            </a:r>
          </a:p>
          <a:p>
            <a:pPr>
              <a:buFontTx/>
              <a:buChar char="-"/>
            </a:pPr>
            <a:endParaRPr lang="et-EE" dirty="0" smtClean="0"/>
          </a:p>
          <a:p>
            <a:pPr>
              <a:buFontTx/>
              <a:buChar char="-"/>
            </a:pPr>
            <a:r>
              <a:rPr lang="et-EE" dirty="0" smtClean="0"/>
              <a:t>Aktsiad osad registreeritud EVK-s</a:t>
            </a:r>
          </a:p>
          <a:p>
            <a:pPr>
              <a:buFontTx/>
              <a:buChar char="-"/>
            </a:pPr>
            <a:r>
              <a:rPr lang="et-EE" dirty="0" smtClean="0"/>
              <a:t>Osadega saab sel juhul vabalt kaubelda nagu iga teise väärtpaberiga</a:t>
            </a:r>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b="1" dirty="0" smtClean="0"/>
              <a:t>Andmemudel on andmete struktureerimise viis andmebaasis, millega üritatakse kirjeldada reaalse maailma andmeobjekte.</a:t>
            </a:r>
          </a:p>
          <a:p>
            <a:endParaRPr lang="et-EE" b="1" dirty="0" smtClean="0"/>
          </a:p>
          <a:p>
            <a:r>
              <a:rPr lang="et-EE" dirty="0" smtClean="0"/>
              <a:t>Täpsemalt mõeldakse andmemudeli all mitme-tabelisüsteemi erinevate tabeli kirjete vaheliste seoste fikseerimise moodust</a:t>
            </a:r>
            <a:endParaRPr lang="et-EE" b="1" dirty="0" smtClean="0"/>
          </a:p>
          <a:p>
            <a:endParaRPr lang="et-EE" dirty="0" smtClean="0"/>
          </a:p>
          <a:p>
            <a:r>
              <a:rPr lang="et-EE" dirty="0" smtClean="0"/>
              <a:t>Andmemudeli seisukohalt:</a:t>
            </a:r>
          </a:p>
          <a:p>
            <a:r>
              <a:rPr lang="et-EE" dirty="0" smtClean="0"/>
              <a:t>	- 4 era või jur isikut </a:t>
            </a:r>
          </a:p>
          <a:p>
            <a:r>
              <a:rPr lang="et-EE" dirty="0" smtClean="0"/>
              <a:t>		äriühing, omanik, nõukogu liige, juhatuse liige</a:t>
            </a:r>
          </a:p>
          <a:p>
            <a:endParaRPr lang="et-EE" dirty="0" smtClean="0"/>
          </a:p>
          <a:p>
            <a:endParaRPr lang="et-EE" dirty="0" smtClean="0"/>
          </a:p>
          <a:p>
            <a:r>
              <a:rPr lang="et-EE" dirty="0" smtClean="0"/>
              <a:t>Kokku koosneb andmemudel 7 tabelist, millest üks on abitabel ja võib olla konkreetset tarkvara kasutatult lahendatud teisiti. Tabel ALLIKAS on metaandmete hoidmiseks.</a:t>
            </a:r>
          </a:p>
          <a:p>
            <a:endParaRPr lang="et-EE" dirty="0" smtClean="0"/>
          </a:p>
          <a:p>
            <a:r>
              <a:rPr lang="et-EE" dirty="0" smtClean="0"/>
              <a:t>Lähtutakse ISIK tabelist, mis “hargneb” ÄRIÜHINGUKS ja </a:t>
            </a:r>
            <a:r>
              <a:rPr lang="et-EE" dirty="0" err="1" smtClean="0"/>
              <a:t>SEOTUDISIKuks</a:t>
            </a:r>
            <a:r>
              <a:rPr lang="et-EE" dirty="0" smtClean="0"/>
              <a:t> mis omakord “jaguneb” omanikuks ja valitsejaks. Valitseja on tabel mis kirjeldab ka nõukogu või juhatuse </a:t>
            </a:r>
            <a:r>
              <a:rPr lang="et-EE" dirty="0" err="1" smtClean="0"/>
              <a:t>liiiget</a:t>
            </a:r>
            <a:r>
              <a:rPr lang="et-EE" dirty="0" smtClean="0"/>
              <a:t>, kuna üks ja sama isik korraga seda olla ei saa.</a:t>
            </a:r>
          </a:p>
          <a:p>
            <a:endParaRPr lang="et-EE" dirty="0" smtClean="0"/>
          </a:p>
          <a:p>
            <a:r>
              <a:rPr lang="et-EE" dirty="0" smtClean="0"/>
              <a:t>Lisaks on veel olemas seos, mis näitab valitseja seotust jur. isikust omanikuga.</a:t>
            </a:r>
          </a:p>
          <a:p>
            <a:endParaRPr lang="et-EE" dirty="0" smtClean="0"/>
          </a:p>
        </p:txBody>
      </p:sp>
      <p:sp>
        <p:nvSpPr>
          <p:cNvPr id="4" name="Slide Number Placeholder 3"/>
          <p:cNvSpPr>
            <a:spLocks noGrp="1"/>
          </p:cNvSpPr>
          <p:nvPr>
            <p:ph type="sldNum" sz="quarter" idx="10"/>
          </p:nvPr>
        </p:nvSpPr>
        <p:spPr/>
        <p:txBody>
          <a:bodyPr/>
          <a:lstStyle/>
          <a:p>
            <a:fld id="{841221E5-7225-48EB-A4EE-420E7BFCF70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Kokku sai läbi uuritud 195 omanikku ja nendega seotud </a:t>
            </a:r>
            <a:r>
              <a:rPr lang="et-EE" dirty="0" err="1" smtClean="0"/>
              <a:t>ÄÜ-d</a:t>
            </a:r>
            <a:r>
              <a:rPr lang="et-EE" dirty="0" smtClean="0"/>
              <a:t>.</a:t>
            </a:r>
          </a:p>
          <a:p>
            <a:endParaRPr lang="et-EE" dirty="0" smtClean="0"/>
          </a:p>
          <a:p>
            <a:r>
              <a:rPr lang="et-EE" dirty="0" smtClean="0"/>
              <a:t>Uuritud sai väikeomanikke eraldi – koos suuromanikuga ja ilma. Tulemus oli siiski enam-vähem sama, et see olulist rolli ei mänginud.</a:t>
            </a:r>
          </a:p>
          <a:p>
            <a:endParaRPr lang="et-EE" dirty="0" smtClean="0"/>
          </a:p>
          <a:p>
            <a:r>
              <a:rPr lang="et-EE" dirty="0" smtClean="0"/>
              <a:t>Miks need numbrid sellised on? See on juba järgmise uurimuse läbiviija analüüsida.</a:t>
            </a:r>
          </a:p>
        </p:txBody>
      </p:sp>
      <p:sp>
        <p:nvSpPr>
          <p:cNvPr id="4" name="Slide Number Placeholder 3"/>
          <p:cNvSpPr>
            <a:spLocks noGrp="1"/>
          </p:cNvSpPr>
          <p:nvPr>
            <p:ph type="sldNum" sz="quarter" idx="10"/>
          </p:nvPr>
        </p:nvSpPr>
        <p:spPr/>
        <p:txBody>
          <a:bodyPr/>
          <a:lstStyle/>
          <a:p>
            <a:fld id="{841221E5-7225-48EB-A4EE-420E7BFCF70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t-EE" dirty="0" smtClean="0"/>
              <a:t>Võimalik uurida nii omanikku kui</a:t>
            </a:r>
            <a:r>
              <a:rPr lang="et-EE" baseline="0" dirty="0" smtClean="0"/>
              <a:t> ka teisi valitsemises osalejaid</a:t>
            </a:r>
          </a:p>
          <a:p>
            <a:pPr>
              <a:buFontTx/>
              <a:buChar char="-"/>
            </a:pPr>
            <a:r>
              <a:rPr lang="et-EE" baseline="0" dirty="0" smtClean="0"/>
              <a:t> Ettevõtja </a:t>
            </a:r>
            <a:r>
              <a:rPr lang="et-EE" baseline="0" smtClean="0"/>
              <a:t>profiili väljaselgitamiseks</a:t>
            </a:r>
            <a:endParaRPr lang="et-EE" dirty="0" smtClean="0"/>
          </a:p>
          <a:p>
            <a:pPr>
              <a:buFontTx/>
              <a:buChar char="-"/>
            </a:pPr>
            <a:endParaRPr lang="et-EE" dirty="0" smtClean="0"/>
          </a:p>
          <a:p>
            <a:pPr>
              <a:buFontTx/>
              <a:buChar char="-"/>
            </a:pPr>
            <a:r>
              <a:rPr lang="et-EE" dirty="0" smtClean="0"/>
              <a:t> Edukas andmemudel sai loodud</a:t>
            </a:r>
          </a:p>
          <a:p>
            <a:pPr>
              <a:buFontTx/>
              <a:buChar char="-"/>
            </a:pPr>
            <a:r>
              <a:rPr lang="et-EE" dirty="0" smtClean="0"/>
              <a:t> Soovitaks kindlasti kasutada aluseks avalikust allikatest saadavaid täpseid formaalseid andmeid ja neid täiendada nt. ankeetküsitlusega pehmete andmete osas</a:t>
            </a:r>
          </a:p>
          <a:p>
            <a:pPr>
              <a:buFontTx/>
              <a:buChar char="-"/>
            </a:pPr>
            <a:r>
              <a:rPr lang="et-EE" dirty="0" smtClean="0"/>
              <a:t> Andmemudel sobib ka kontsernide uurimiseks. Samuti on ka iga tabel infoväljade osas laiendatav. St. andmemudel on laiendatav nii horisontaalselt kui ka vertikaalselt. Andmemudeli kasutaja ise saab piirid seada.</a:t>
            </a:r>
          </a:p>
          <a:p>
            <a:pPr>
              <a:buFontTx/>
              <a:buChar char="-"/>
            </a:pPr>
            <a:endParaRPr lang="et-EE" dirty="0" smtClean="0"/>
          </a:p>
          <a:p>
            <a:pPr>
              <a:buFontTx/>
              <a:buChar char="-"/>
            </a:pPr>
            <a:endParaRPr lang="et-EE"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8686800"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8458200" y="5638800"/>
            <a:ext cx="2286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91440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1" y="0"/>
            <a:ext cx="9144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9144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868223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9144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6" y="5631204"/>
            <a:ext cx="1371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821977" y="1600204"/>
            <a:ext cx="6248400" cy="2680127"/>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821976" y="4344928"/>
            <a:ext cx="56388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12/13/2012</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xmlns="" val="3817955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pPr/>
              <a:t>12/13/2012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p14="http://schemas.microsoft.com/office/powerpoint/2010/main" xmlns="" val="2040880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46297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462978"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525255" y="934837"/>
            <a:ext cx="336023" cy="220630"/>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7201584" y="685800"/>
            <a:ext cx="1340994"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99272" y="685800"/>
            <a:ext cx="588798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pPr/>
              <a:t>12/13/2012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p14="http://schemas.microsoft.com/office/powerpoint/2010/main" xmlns="" val="612817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pPr/>
              <a:t>12/13/2012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p14="http://schemas.microsoft.com/office/powerpoint/2010/main" xmlns="" val="2185532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8686800"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8458200" y="5638800"/>
            <a:ext cx="2286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912353"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9144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868223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 y="5643132"/>
            <a:ext cx="9123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3" name="Straight Connector 22"/>
          <p:cNvCxnSpPr/>
          <p:nvPr/>
        </p:nvCxnSpPr>
        <p:spPr bwMode="white">
          <a:xfrm>
            <a:off x="9123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686800" y="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8458200" y="0"/>
            <a:ext cx="228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914401" y="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1" y="0"/>
            <a:ext cx="914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9144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868223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 y="0"/>
            <a:ext cx="9123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9144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12/13/2012</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199272" y="1600201"/>
            <a:ext cx="6214072" cy="2654064"/>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199273" y="4260009"/>
            <a:ext cx="5449886"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234467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95388" y="1600200"/>
            <a:ext cx="361188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22520" y="1600200"/>
            <a:ext cx="361188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pPr/>
              <a:t>12/13/2012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p14="http://schemas.microsoft.com/office/powerpoint/2010/main" xmlns="" val="1239113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95395" y="1499616"/>
            <a:ext cx="3615107"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95388" y="2514713"/>
            <a:ext cx="361188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19299" y="1499616"/>
            <a:ext cx="3615107"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299" y="2514600"/>
            <a:ext cx="3615107"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pPr/>
              <a:t>12/13/2012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p14="http://schemas.microsoft.com/office/powerpoint/2010/main" xmlns="" val="2138358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pPr/>
              <a:t>12/13/2012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p14="http://schemas.microsoft.com/office/powerpoint/2010/main" xmlns="" val="3163578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69802"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29601" y="0"/>
            <a:ext cx="692146"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8921746"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pPr/>
              <a:t>12/13/2012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xmlns="" val="178381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466467" y="0"/>
            <a:ext cx="31115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466465"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805890" y="381000"/>
            <a:ext cx="2470710" cy="1371600"/>
          </a:xfrm>
        </p:spPr>
        <p:txBody>
          <a:bodyPr anchor="b">
            <a:normAutofit/>
          </a:bodyPr>
          <a:lstStyle>
            <a:lvl1pPr algn="l">
              <a:defRPr sz="2800" b="0" cap="all" baseline="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3886200" y="482600"/>
            <a:ext cx="46482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white">
          <a:xfrm>
            <a:off x="805890" y="1828800"/>
            <a:ext cx="247071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pPr/>
              <a:t>12/13/2012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p14="http://schemas.microsoft.com/office/powerpoint/2010/main" xmlns="" val="3518043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3657600" y="0"/>
            <a:ext cx="5264146"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805890" y="381000"/>
            <a:ext cx="2470710" cy="1371600"/>
          </a:xfrm>
        </p:spPr>
        <p:txBody>
          <a:bodyPr anchor="b">
            <a:normAutofit/>
          </a:bodyPr>
          <a:lstStyle>
            <a:lvl1pPr algn="l">
              <a:defRPr sz="2800" b="0" cap="all" baseline="0">
                <a:solidFill>
                  <a:schemeClr val="tx1">
                    <a:lumMod val="75000"/>
                  </a:schemeClr>
                </a:solidFill>
              </a:defRPr>
            </a:lvl1pPr>
          </a:lstStyle>
          <a:p>
            <a:r>
              <a:rPr lang="en-US" smtClean="0"/>
              <a:t>Click to edit Master title style</a:t>
            </a:r>
            <a:endParaRPr/>
          </a:p>
        </p:txBody>
      </p:sp>
      <p:sp>
        <p:nvSpPr>
          <p:cNvPr id="3" name="Picture Placeholder 2"/>
          <p:cNvSpPr>
            <a:spLocks noGrp="1"/>
          </p:cNvSpPr>
          <p:nvPr>
            <p:ph type="pic" idx="1"/>
          </p:nvPr>
        </p:nvSpPr>
        <p:spPr bwMode="auto">
          <a:xfrm>
            <a:off x="3886200" y="482600"/>
            <a:ext cx="464820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5890" y="1828800"/>
            <a:ext cx="247071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pPr/>
              <a:t>12/13/2012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a:t>
            </a:fld>
            <a:endParaRPr/>
          </a:p>
        </p:txBody>
      </p:sp>
      <p:cxnSp>
        <p:nvCxnSpPr>
          <p:cNvPr id="10" name="Straight Connector 9"/>
          <p:cNvCxnSpPr/>
          <p:nvPr/>
        </p:nvCxnSpPr>
        <p:spPr bwMode="white">
          <a:xfrm>
            <a:off x="891222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3900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46297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462978"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95389" y="177803"/>
            <a:ext cx="7339012" cy="1239837"/>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95389" y="1600200"/>
            <a:ext cx="7339012"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86200" y="6356364"/>
            <a:ext cx="9144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en-US"/>
              <a:pPr/>
              <a:t>12/13/2012</a:t>
            </a:fld>
            <a:endParaRPr/>
          </a:p>
        </p:txBody>
      </p:sp>
      <p:sp>
        <p:nvSpPr>
          <p:cNvPr id="5" name="Footer Placeholder 4"/>
          <p:cNvSpPr>
            <a:spLocks noGrp="1"/>
          </p:cNvSpPr>
          <p:nvPr>
            <p:ph type="ftr" sz="quarter" idx="3"/>
          </p:nvPr>
        </p:nvSpPr>
        <p:spPr>
          <a:xfrm>
            <a:off x="4948245" y="6356364"/>
            <a:ext cx="298132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8077201" y="6356364"/>
            <a:ext cx="4572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a:p>
        </p:txBody>
      </p:sp>
    </p:spTree>
    <p:extLst>
      <p:ext uri="{BB962C8B-B14F-4D97-AF65-F5344CB8AC3E}">
        <p14:creationId xmlns:p14="http://schemas.microsoft.com/office/powerpoint/2010/main" xmlns=""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Sergo Ulpus</a:t>
            </a:r>
            <a:endParaRPr lang="en-US" dirty="0"/>
          </a:p>
        </p:txBody>
      </p:sp>
      <p:sp>
        <p:nvSpPr>
          <p:cNvPr id="3" name="Subtitle 2"/>
          <p:cNvSpPr>
            <a:spLocks noGrp="1"/>
          </p:cNvSpPr>
          <p:nvPr>
            <p:ph type="subTitle" idx="1"/>
          </p:nvPr>
        </p:nvSpPr>
        <p:spPr/>
        <p:txBody>
          <a:bodyPr>
            <a:normAutofit/>
          </a:bodyPr>
          <a:lstStyle/>
          <a:p>
            <a:r>
              <a:rPr lang="et-EE" sz="2800" dirty="0" smtClean="0"/>
              <a:t>Magistritöö kaitsmine 13.12.2012</a:t>
            </a:r>
          </a:p>
        </p:txBody>
      </p:sp>
    </p:spTree>
    <p:extLst>
      <p:ext uri="{BB962C8B-B14F-4D97-AF65-F5344CB8AC3E}">
        <p14:creationId xmlns:p14="http://schemas.microsoft.com/office/powerpoint/2010/main" xmlns="" val="5067614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endParaRPr lang="et-EE" sz="3600" dirty="0" smtClean="0"/>
          </a:p>
          <a:p>
            <a:pPr algn="ctr">
              <a:buNone/>
            </a:pPr>
            <a:endParaRPr lang="et-EE" sz="3600" dirty="0" smtClean="0"/>
          </a:p>
          <a:p>
            <a:pPr algn="ctr">
              <a:buNone/>
            </a:pPr>
            <a:endParaRPr lang="et-EE" sz="3600" dirty="0" smtClean="0"/>
          </a:p>
          <a:p>
            <a:pPr algn="ctr">
              <a:buNone/>
            </a:pPr>
            <a:endParaRPr lang="et-EE" sz="3600" dirty="0" smtClean="0"/>
          </a:p>
          <a:p>
            <a:pPr algn="ctr">
              <a:buNone/>
            </a:pPr>
            <a:r>
              <a:rPr lang="et-EE" sz="3600" dirty="0" smtClean="0"/>
              <a:t>Tänan kuulamast!</a:t>
            </a:r>
            <a:endParaRPr lang="en-US" sz="3600"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 val="36141506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Lisaslaidid</a:t>
            </a:r>
            <a:endParaRPr lang="et-EE" dirty="0"/>
          </a:p>
        </p:txBody>
      </p:sp>
      <p:sp>
        <p:nvSpPr>
          <p:cNvPr id="5" name="Text Placeholder 4"/>
          <p:cNvSpPr>
            <a:spLocks noGrp="1"/>
          </p:cNvSpPr>
          <p:nvPr>
            <p:ph type="body" idx="1"/>
          </p:nvPr>
        </p:nvSpPr>
        <p:spPr/>
        <p:txBody>
          <a:bodyPr/>
          <a:lstStyle/>
          <a:p>
            <a:endParaRPr lang="et-EE"/>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1. Valitsemine ja juhtimine</a:t>
            </a:r>
            <a:endParaRPr lang="en-US" dirty="0"/>
          </a:p>
        </p:txBody>
      </p:sp>
      <p:pic>
        <p:nvPicPr>
          <p:cNvPr id="5" name="Picture 4"/>
          <p:cNvPicPr/>
          <p:nvPr/>
        </p:nvPicPr>
        <p:blipFill>
          <a:blip r:embed="rId3" cstate="print"/>
          <a:srcRect l="11932" t="63574" r="7214" b="8394"/>
          <a:stretch>
            <a:fillRect/>
          </a:stretch>
        </p:blipFill>
        <p:spPr bwMode="auto">
          <a:xfrm>
            <a:off x="1403648" y="1988840"/>
            <a:ext cx="7376757" cy="3628802"/>
          </a:xfrm>
          <a:prstGeom prst="rect">
            <a:avLst/>
          </a:prstGeom>
          <a:noFill/>
          <a:ln w="3175" cmpd="sng">
            <a:solidFill>
              <a:schemeClr val="tx1"/>
            </a:solidFill>
            <a:miter lim="800000"/>
            <a:headEnd/>
            <a:tailEnd/>
          </a:ln>
        </p:spPr>
      </p:pic>
    </p:spTree>
    <p:extLst>
      <p:ext uri="{BB962C8B-B14F-4D97-AF65-F5344CB8AC3E}">
        <p14:creationId xmlns:p14="http://schemas.microsoft.com/office/powerpoint/2010/main" xmlns="" val="5719168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
            </a:r>
            <a:br>
              <a:rPr lang="et-EE" dirty="0" smtClean="0"/>
            </a:br>
            <a:r>
              <a:rPr lang="et-EE" dirty="0" smtClean="0"/>
              <a:t>2. Volitamiskulud ja kontrolli ulatus</a:t>
            </a:r>
            <a:endParaRPr lang="en-US" dirty="0"/>
          </a:p>
        </p:txBody>
      </p:sp>
      <p:pic>
        <p:nvPicPr>
          <p:cNvPr id="17455" name="Picture 47"/>
          <p:cNvPicPr>
            <a:picLocks noChangeAspect="1" noChangeArrowheads="1"/>
          </p:cNvPicPr>
          <p:nvPr/>
        </p:nvPicPr>
        <p:blipFill>
          <a:blip r:embed="rId3" cstate="print"/>
          <a:srcRect/>
          <a:stretch>
            <a:fillRect/>
          </a:stretch>
        </p:blipFill>
        <p:spPr bwMode="auto">
          <a:xfrm>
            <a:off x="1403648" y="1628800"/>
            <a:ext cx="6658098" cy="3994859"/>
          </a:xfrm>
          <a:prstGeom prst="rect">
            <a:avLst/>
          </a:prstGeom>
          <a:noFill/>
        </p:spPr>
      </p:pic>
    </p:spTree>
    <p:extLst>
      <p:ext uri="{BB962C8B-B14F-4D97-AF65-F5344CB8AC3E}">
        <p14:creationId xmlns:p14="http://schemas.microsoft.com/office/powerpoint/2010/main" xmlns="" val="5719168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3. Miks börsiettevõtted kõrvale jäid?</a:t>
            </a:r>
            <a:endParaRPr lang="et-EE" dirty="0"/>
          </a:p>
        </p:txBody>
      </p:sp>
      <p:sp>
        <p:nvSpPr>
          <p:cNvPr id="3" name="Content Placeholder 2"/>
          <p:cNvSpPr>
            <a:spLocks noGrp="1"/>
          </p:cNvSpPr>
          <p:nvPr>
            <p:ph idx="1"/>
          </p:nvPr>
        </p:nvSpPr>
        <p:spPr/>
        <p:txBody>
          <a:bodyPr/>
          <a:lstStyle/>
          <a:p>
            <a:r>
              <a:rPr lang="et-EE" dirty="0" smtClean="0"/>
              <a:t>Börsiettevõtteid on kogumina uuritud</a:t>
            </a:r>
          </a:p>
          <a:p>
            <a:r>
              <a:rPr lang="et-EE" dirty="0" smtClean="0"/>
              <a:t>Börsiettevõtete puhul on raske või võimatu tuvastada üksikut omanikku</a:t>
            </a:r>
          </a:p>
          <a:p>
            <a:r>
              <a:rPr lang="et-EE" dirty="0" smtClean="0"/>
              <a:t>Börsiettevõtete valitsemine on täpsemalt reglementeeritud (HÜT, Börsi reglement)</a:t>
            </a:r>
          </a:p>
          <a:p>
            <a:r>
              <a:rPr lang="et-EE" dirty="0" smtClean="0"/>
              <a:t>Töö probleem seisnes mitte-avalike ettevõtete valitsemise uurimisel (lk. 17)</a:t>
            </a:r>
            <a:endParaRPr lang="et-EE"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4. Kattuvused andmemudelis?</a:t>
            </a:r>
            <a:endParaRPr lang="et-EE" dirty="0"/>
          </a:p>
        </p:txBody>
      </p:sp>
      <p:sp>
        <p:nvSpPr>
          <p:cNvPr id="3" name="Content Placeholder 2"/>
          <p:cNvSpPr>
            <a:spLocks noGrp="1"/>
          </p:cNvSpPr>
          <p:nvPr>
            <p:ph idx="1"/>
          </p:nvPr>
        </p:nvSpPr>
        <p:spPr/>
        <p:txBody>
          <a:bodyPr>
            <a:normAutofit lnSpcReduction="10000"/>
          </a:bodyPr>
          <a:lstStyle/>
          <a:p>
            <a:r>
              <a:rPr lang="et-EE" dirty="0" smtClean="0"/>
              <a:t>2.3.1. Äriühingute valitsemisest parameetrid meetodi väljatöötamiseks</a:t>
            </a:r>
          </a:p>
          <a:p>
            <a:pPr lvl="1"/>
            <a:r>
              <a:rPr lang="et-EE" dirty="0" smtClean="0"/>
              <a:t>Alajaotus ei defineeri andmevälju, kuivõrd esitab parameetrid mille alusel moodustatud küsimustele (päringutele) peab andmemudeli abil saama vastata.</a:t>
            </a:r>
          </a:p>
          <a:p>
            <a:pPr lvl="1"/>
            <a:r>
              <a:rPr lang="et-EE" dirty="0" smtClean="0"/>
              <a:t>Konkreetsed väljad on tuvastatud p. </a:t>
            </a:r>
            <a:r>
              <a:rPr lang="fi-FI" dirty="0" smtClean="0"/>
              <a:t>2.3.4.</a:t>
            </a:r>
            <a:r>
              <a:rPr lang="et-EE" dirty="0" smtClean="0"/>
              <a:t> “</a:t>
            </a:r>
            <a:r>
              <a:rPr lang="fi-FI" dirty="0" smtClean="0"/>
              <a:t>Vajalike andmeväljade tuvastamine ja kvantifitseerimine</a:t>
            </a:r>
            <a:r>
              <a:rPr lang="et-EE" dirty="0" smtClean="0"/>
              <a:t>”</a:t>
            </a:r>
          </a:p>
          <a:p>
            <a:r>
              <a:rPr lang="et-EE" dirty="0" smtClean="0"/>
              <a:t>Andmemudel on viidud 3. normaalkujule. </a:t>
            </a:r>
          </a:p>
          <a:p>
            <a:pPr lvl="1"/>
            <a:r>
              <a:rPr lang="et-EE" dirty="0" smtClean="0"/>
              <a:t>Eemaldatud on kõik kattuvused ja kõik veerud sõltuvad ainult võtmeveerust</a:t>
            </a:r>
          </a:p>
          <a:p>
            <a:endParaRPr lang="et-EE"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2049" name="Object 1"/>
          <p:cNvGraphicFramePr>
            <a:graphicFrameLocks noChangeAspect="1"/>
          </p:cNvGraphicFramePr>
          <p:nvPr/>
        </p:nvGraphicFramePr>
        <p:xfrm>
          <a:off x="2267744" y="132415"/>
          <a:ext cx="4824536" cy="6608953"/>
        </p:xfrm>
        <a:graphic>
          <a:graphicData uri="http://schemas.openxmlformats.org/presentationml/2006/ole">
            <p:oleObj spid="_x0000_s2049" name="Visio" r:id="rId4" imgW="5499907" imgH="7555149" progId="">
              <p:embed/>
            </p:oleObj>
          </a:graphicData>
        </a:graphic>
      </p:graphicFrame>
    </p:spTree>
    <p:extLst>
      <p:ext uri="{BB962C8B-B14F-4D97-AF65-F5344CB8AC3E}">
        <p14:creationId xmlns:p14="http://schemas.microsoft.com/office/powerpoint/2010/main" xmlns="" val="5719168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5. Väikeomanike osalemine valitsemises - 64%</a:t>
            </a:r>
            <a:endParaRPr lang="et-EE" dirty="0"/>
          </a:p>
        </p:txBody>
      </p:sp>
      <p:sp>
        <p:nvSpPr>
          <p:cNvPr id="3" name="Content Placeholder 2"/>
          <p:cNvSpPr>
            <a:spLocks noGrp="1"/>
          </p:cNvSpPr>
          <p:nvPr>
            <p:ph idx="1"/>
          </p:nvPr>
        </p:nvSpPr>
        <p:spPr/>
        <p:txBody>
          <a:bodyPr/>
          <a:lstStyle/>
          <a:p>
            <a:r>
              <a:rPr lang="et-EE" dirty="0" smtClean="0"/>
              <a:t>Tegemist on kodutöödest saadud andmete põhjal meetodi testimise käigus saadud tulemusega</a:t>
            </a:r>
          </a:p>
          <a:p>
            <a:r>
              <a:rPr lang="et-EE" dirty="0" smtClean="0"/>
              <a:t>64% väikeomanike (osalus &lt; 50%) esindajatest osalevad äriühingute valitsemisel</a:t>
            </a:r>
          </a:p>
          <a:p>
            <a:r>
              <a:rPr lang="et-EE" dirty="0" smtClean="0"/>
              <a:t>Miks just see number selline on või millest see tuleneb, ei olnud käesoleva töö ülesandeks välja selgitada</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9" y="177803"/>
            <a:ext cx="7339012" cy="658909"/>
          </a:xfrm>
        </p:spPr>
        <p:txBody>
          <a:bodyPr/>
          <a:lstStyle/>
          <a:p>
            <a:r>
              <a:rPr lang="et-EE" dirty="0" smtClean="0"/>
              <a:t>Retsensioon (1)</a:t>
            </a:r>
            <a:endParaRPr lang="et-EE" dirty="0"/>
          </a:p>
        </p:txBody>
      </p:sp>
      <p:sp>
        <p:nvSpPr>
          <p:cNvPr id="3" name="Content Placeholder 2"/>
          <p:cNvSpPr>
            <a:spLocks noGrp="1"/>
          </p:cNvSpPr>
          <p:nvPr>
            <p:ph idx="1"/>
          </p:nvPr>
        </p:nvSpPr>
        <p:spPr>
          <a:xfrm>
            <a:off x="1195389" y="1052736"/>
            <a:ext cx="7339012" cy="5119464"/>
          </a:xfrm>
        </p:spPr>
        <p:txBody>
          <a:bodyPr>
            <a:normAutofit fontScale="92500" lnSpcReduction="10000"/>
          </a:bodyPr>
          <a:lstStyle/>
          <a:p>
            <a:r>
              <a:rPr lang="et-EE" dirty="0" smtClean="0"/>
              <a:t>Residentsus ja mõningad kirjavead jäid autorile märkamata – õnneks need ei mõjuta magistritöö tulemust.</a:t>
            </a:r>
          </a:p>
          <a:p>
            <a:r>
              <a:rPr lang="et-EE" dirty="0" smtClean="0"/>
              <a:t>Väikeomanike osalemine on kahtlemata huvitav leid, kuid selle analüüsimine ei olnud töö eesmärgiks.</a:t>
            </a:r>
          </a:p>
          <a:p>
            <a:r>
              <a:rPr lang="et-EE" dirty="0" smtClean="0"/>
              <a:t>Agenditeooria on kõige kasutatavam ja sellest töös lähtutakse. Agenditeooria, huvigruppide ja käsundajateooria osa oli antud töös selleks, et avada äriühingute valitsemise tausta. Eesmärk ei olnud teooriate ammendav käsitlemine.</a:t>
            </a:r>
          </a:p>
          <a:p>
            <a:r>
              <a:rPr lang="et-EE" dirty="0" smtClean="0"/>
              <a:t>Soovijatel on ligipääs andmebaasile olemas (sh. juhendaja).</a:t>
            </a:r>
            <a:endParaRPr lang="et-EE"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9" y="177803"/>
            <a:ext cx="7339012" cy="658909"/>
          </a:xfrm>
        </p:spPr>
        <p:txBody>
          <a:bodyPr/>
          <a:lstStyle/>
          <a:p>
            <a:r>
              <a:rPr lang="et-EE" dirty="0" smtClean="0"/>
              <a:t>Retsensioon (2)</a:t>
            </a:r>
            <a:endParaRPr lang="et-EE" dirty="0"/>
          </a:p>
        </p:txBody>
      </p:sp>
      <p:sp>
        <p:nvSpPr>
          <p:cNvPr id="3" name="Content Placeholder 2"/>
          <p:cNvSpPr>
            <a:spLocks noGrp="1"/>
          </p:cNvSpPr>
          <p:nvPr>
            <p:ph idx="1"/>
          </p:nvPr>
        </p:nvSpPr>
        <p:spPr>
          <a:xfrm>
            <a:off x="1195389" y="1052736"/>
            <a:ext cx="7339012" cy="5119464"/>
          </a:xfrm>
        </p:spPr>
        <p:txBody>
          <a:bodyPr>
            <a:normAutofit lnSpcReduction="10000"/>
          </a:bodyPr>
          <a:lstStyle/>
          <a:p>
            <a:r>
              <a:rPr lang="et-EE" dirty="0" smtClean="0"/>
              <a:t>Problemaatika ja teema on juhendaja pakutud. Tegemist on valdkondade ülese problemaatikaga. Ilma põhjalike teadmisteta äriühingute valitsemisest ja juhtimisest seda tööd teha poleks olnud võimalik. Ei saa väita, et magistritöö peab olema kindlalt kitsas valdkonnas piiritletud. Töö põhineb autori unikaalsetel oskuste ja teadmiste kombinatsioonil nii ärijuhtimisest kui ka infotehnoloogia valdkonnast.</a:t>
            </a:r>
          </a:p>
          <a:p>
            <a:r>
              <a:rPr lang="et-EE" i="1" dirty="0" smtClean="0"/>
              <a:t>Märkus: lk 46, 52 on juttu kodutöödest, mitte kõnealusest magistritööst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87624" y="3573016"/>
            <a:ext cx="7339012" cy="2167136"/>
          </a:xfrm>
        </p:spPr>
        <p:txBody>
          <a:bodyPr>
            <a:normAutofit/>
          </a:bodyPr>
          <a:lstStyle/>
          <a:p>
            <a:r>
              <a:rPr lang="et-EE" dirty="0" smtClean="0"/>
              <a:t>Pakutud juhendaja poolt</a:t>
            </a:r>
          </a:p>
          <a:p>
            <a:r>
              <a:rPr lang="et-EE" dirty="0" smtClean="0"/>
              <a:t>Kodutööde andmestik (töös Lisa 1)</a:t>
            </a:r>
          </a:p>
          <a:p>
            <a:r>
              <a:rPr lang="et-EE" dirty="0" smtClean="0"/>
              <a:t>Omanik ehk ettevõtja</a:t>
            </a:r>
          </a:p>
          <a:p>
            <a:r>
              <a:rPr lang="et-EE" dirty="0" smtClean="0"/>
              <a:t>Väheuuritud valdkond</a:t>
            </a:r>
          </a:p>
        </p:txBody>
      </p:sp>
      <p:sp>
        <p:nvSpPr>
          <p:cNvPr id="4" name="Title 12"/>
          <p:cNvSpPr txBox="1">
            <a:spLocks/>
          </p:cNvSpPr>
          <p:nvPr/>
        </p:nvSpPr>
        <p:spPr>
          <a:xfrm>
            <a:off x="1187624" y="188640"/>
            <a:ext cx="7339012" cy="2736304"/>
          </a:xfrm>
          <a:prstGeom prst="rect">
            <a:avLst/>
          </a:prstGeom>
        </p:spPr>
        <p:txBody>
          <a:bodyPr vert="horz" lIns="91440" tIns="45720" rIns="91440" bIns="45720" rtlCol="0" anchor="b">
            <a:normAutofit/>
          </a:bodyPr>
          <a:lstStyle/>
          <a:p>
            <a:pPr lvl="0" algn="ctr">
              <a:lnSpc>
                <a:spcPct val="90000"/>
              </a:lnSpc>
              <a:spcBef>
                <a:spcPct val="0"/>
              </a:spcBef>
            </a:pPr>
            <a:r>
              <a:rPr lang="et-EE" sz="3200" b="1" dirty="0" smtClean="0">
                <a:solidFill>
                  <a:schemeClr val="tx1">
                    <a:lumMod val="75000"/>
                  </a:schemeClr>
                </a:solidFill>
                <a:latin typeface="+mj-lt"/>
                <a:ea typeface="+mj-ea"/>
                <a:cs typeface="+mj-cs"/>
              </a:rPr>
              <a:t>Meetodi väljatöötamine ja testimine omanike osalemise uurimiseks äriühingute valitsemises</a:t>
            </a:r>
          </a:p>
          <a:p>
            <a:pPr lvl="0" algn="ctr">
              <a:lnSpc>
                <a:spcPct val="90000"/>
              </a:lnSpc>
              <a:spcBef>
                <a:spcPct val="0"/>
              </a:spcBef>
            </a:pPr>
            <a:endParaRPr lang="et-EE" sz="2800" b="1" dirty="0" smtClean="0">
              <a:solidFill>
                <a:schemeClr val="tx1">
                  <a:lumMod val="75000"/>
                </a:schemeClr>
              </a:solidFill>
              <a:latin typeface="+mj-lt"/>
              <a:ea typeface="+mj-ea"/>
              <a:cs typeface="+mj-cs"/>
            </a:endParaRPr>
          </a:p>
          <a:p>
            <a:pPr algn="r">
              <a:lnSpc>
                <a:spcPct val="90000"/>
              </a:lnSpc>
              <a:spcBef>
                <a:spcPct val="0"/>
              </a:spcBef>
            </a:pPr>
            <a:r>
              <a:rPr lang="et-EE" sz="2000" dirty="0" smtClean="0"/>
              <a:t>Juhendaja: emeriitdotsent Kostel Gerndorf</a:t>
            </a:r>
            <a:endParaRPr lang="et-EE" sz="2000" b="1" dirty="0" smtClean="0">
              <a:solidFill>
                <a:schemeClr val="tx1">
                  <a:lumMod val="75000"/>
                </a:schemeClr>
              </a:solidFill>
              <a:latin typeface="+mj-lt"/>
              <a:ea typeface="+mj-ea"/>
              <a:cs typeface="+mj-cs"/>
            </a:endParaRPr>
          </a:p>
        </p:txBody>
      </p:sp>
    </p:spTree>
    <p:extLst>
      <p:ext uri="{BB962C8B-B14F-4D97-AF65-F5344CB8AC3E}">
        <p14:creationId xmlns:p14="http://schemas.microsoft.com/office/powerpoint/2010/main" xmlns="" val="17204263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9" y="177803"/>
            <a:ext cx="7339012" cy="658909"/>
          </a:xfrm>
        </p:spPr>
        <p:txBody>
          <a:bodyPr/>
          <a:lstStyle/>
          <a:p>
            <a:r>
              <a:rPr lang="et-EE" dirty="0" smtClean="0"/>
              <a:t>Retsensioon (3)</a:t>
            </a:r>
            <a:endParaRPr lang="et-EE" dirty="0"/>
          </a:p>
        </p:txBody>
      </p:sp>
      <p:sp>
        <p:nvSpPr>
          <p:cNvPr id="3" name="Content Placeholder 2"/>
          <p:cNvSpPr>
            <a:spLocks noGrp="1"/>
          </p:cNvSpPr>
          <p:nvPr>
            <p:ph idx="1"/>
          </p:nvPr>
        </p:nvSpPr>
        <p:spPr>
          <a:xfrm>
            <a:off x="1195389" y="1052736"/>
            <a:ext cx="7339012" cy="5119464"/>
          </a:xfrm>
        </p:spPr>
        <p:txBody>
          <a:bodyPr>
            <a:normAutofit/>
          </a:bodyPr>
          <a:lstStyle/>
          <a:p>
            <a:r>
              <a:rPr lang="et-EE" dirty="0" smtClean="0"/>
              <a:t>Problemaatika ja teema on juhendaja pakutud. Tegemist on valdkondade ülese problemaatikaga. Ilma põhjalike teadmisteta äriühingute valitsemisest ja juhtimisest seda tööd teha poleks olnud võimalik. Ei saa väita, et magistritöö peab olema kindlalt kitsas valdkonnas piiritletud. Töö põhineb autori unikaalsetel oskuste ja teadmiste kombinatsioonil nii ärijuhtimisest kui ka infotehnoloogia valdkonnast.</a:t>
            </a:r>
          </a:p>
          <a:p>
            <a:pPr lvl="1"/>
            <a:r>
              <a:rPr lang="et-EE" i="1" dirty="0" smtClean="0"/>
              <a:t>Märkus: lk 46, 52 on juttu kodutöödest, mitte kõnealusest magistritööst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9" y="177803"/>
            <a:ext cx="7339012" cy="658909"/>
          </a:xfrm>
        </p:spPr>
        <p:txBody>
          <a:bodyPr/>
          <a:lstStyle/>
          <a:p>
            <a:r>
              <a:rPr lang="et-EE" dirty="0" smtClean="0"/>
              <a:t>Retsensioon (4)</a:t>
            </a:r>
            <a:endParaRPr lang="et-EE" dirty="0"/>
          </a:p>
        </p:txBody>
      </p:sp>
      <p:sp>
        <p:nvSpPr>
          <p:cNvPr id="3" name="Content Placeholder 2"/>
          <p:cNvSpPr>
            <a:spLocks noGrp="1"/>
          </p:cNvSpPr>
          <p:nvPr>
            <p:ph idx="1"/>
          </p:nvPr>
        </p:nvSpPr>
        <p:spPr>
          <a:xfrm>
            <a:off x="1195389" y="1052736"/>
            <a:ext cx="7339012" cy="5119464"/>
          </a:xfrm>
        </p:spPr>
        <p:txBody>
          <a:bodyPr>
            <a:normAutofit fontScale="92500" lnSpcReduction="10000"/>
          </a:bodyPr>
          <a:lstStyle/>
          <a:p>
            <a:r>
              <a:rPr lang="et-EE" dirty="0" smtClean="0"/>
              <a:t>Joonis 6 (ja ka 5) ei ole kahtlemata iseenesest mõistetavad. Seletus joonisel kujutatud elementidele on toodud tekstis (lk 35-36). Kirjeldatud on nii joonis elemendid kui ka seosed.</a:t>
            </a:r>
          </a:p>
          <a:p>
            <a:r>
              <a:rPr lang="et-EE" dirty="0" smtClean="0"/>
              <a:t>Occami habemenoa printsiip (ehk ökonoomsusprintsiip) peaks olema üldtuntud filosoofiline printsiip.</a:t>
            </a:r>
          </a:p>
          <a:p>
            <a:r>
              <a:rPr lang="et-EE" dirty="0" smtClean="0"/>
              <a:t>Info pärineb kodutöödest. Kodutööde puhul oli üliõpilastel vaba voli valida sobiv äriühing. Kodutöö juhend (lisa 1) ei taga kuidagi, et kodutööd sobiksid igal juhul magistritöösse. Sobivad kodutööd selekteeriti välja magistritöö koostamise käigus (109-st 66).</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95389" y="836712"/>
            <a:ext cx="7339012" cy="5328592"/>
          </a:xfrm>
        </p:spPr>
        <p:txBody>
          <a:bodyPr>
            <a:normAutofit/>
          </a:bodyPr>
          <a:lstStyle/>
          <a:p>
            <a:pPr>
              <a:buNone/>
            </a:pPr>
            <a:r>
              <a:rPr lang="et-EE" sz="3200" b="1" dirty="0" smtClean="0"/>
              <a:t>PROBLEEM</a:t>
            </a:r>
          </a:p>
          <a:p>
            <a:pPr lvl="1"/>
            <a:r>
              <a:rPr lang="et-EE" sz="2800" dirty="0" smtClean="0"/>
              <a:t>Puudub meetod kogumina äriühingute valitsemise uurimiseks </a:t>
            </a:r>
            <a:endParaRPr lang="en-US" sz="2800" dirty="0" smtClean="0"/>
          </a:p>
          <a:p>
            <a:endParaRPr lang="et-EE" dirty="0" smtClean="0"/>
          </a:p>
          <a:p>
            <a:pPr>
              <a:buNone/>
            </a:pPr>
            <a:r>
              <a:rPr lang="et-EE" sz="3200" b="1" dirty="0" smtClean="0"/>
              <a:t>EESMÄRK</a:t>
            </a:r>
          </a:p>
          <a:p>
            <a:pPr lvl="1"/>
            <a:r>
              <a:rPr lang="et-EE" sz="2800" dirty="0" smtClean="0"/>
              <a:t>Välja töötada meetod omanike osalemise uurimiseks äriühingute valitsemises</a:t>
            </a:r>
          </a:p>
          <a:p>
            <a:pPr lvl="1"/>
            <a:r>
              <a:rPr lang="et-EE" sz="2800" dirty="0" smtClean="0"/>
              <a:t>Testida väljatöötatud meetodit lähtudes kodutööde andmestikust</a:t>
            </a:r>
          </a:p>
          <a:p>
            <a:pPr lvl="2"/>
            <a:r>
              <a:rPr lang="et-EE" dirty="0" smtClean="0"/>
              <a:t>Selgitada </a:t>
            </a:r>
            <a:r>
              <a:rPr lang="fi-FI" dirty="0" smtClean="0"/>
              <a:t>välja </a:t>
            </a:r>
            <a:r>
              <a:rPr lang="et-EE" dirty="0" smtClean="0"/>
              <a:t>kodutööde põhjal, </a:t>
            </a:r>
            <a:r>
              <a:rPr lang="fi-FI" dirty="0" smtClean="0"/>
              <a:t>kuidas Eestis omanikud osalevad </a:t>
            </a:r>
            <a:r>
              <a:rPr lang="et-EE" dirty="0" smtClean="0"/>
              <a:t>äriühingute </a:t>
            </a:r>
            <a:r>
              <a:rPr lang="fi-FI" dirty="0" smtClean="0"/>
              <a:t>valitsemises</a:t>
            </a:r>
            <a:endParaRPr lang="et-EE" dirty="0" smtClean="0"/>
          </a:p>
        </p:txBody>
      </p:sp>
    </p:spTree>
    <p:extLst>
      <p:ext uri="{BB962C8B-B14F-4D97-AF65-F5344CB8AC3E}">
        <p14:creationId xmlns:p14="http://schemas.microsoft.com/office/powerpoint/2010/main" xmlns="" val="17204263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dirty="0"/>
          </a:p>
        </p:txBody>
      </p:sp>
      <p:pic>
        <p:nvPicPr>
          <p:cNvPr id="3112" name="Picture 40"/>
          <p:cNvPicPr>
            <a:picLocks noChangeAspect="1" noChangeArrowheads="1"/>
          </p:cNvPicPr>
          <p:nvPr/>
        </p:nvPicPr>
        <p:blipFill>
          <a:blip r:embed="rId3" cstate="print"/>
          <a:srcRect/>
          <a:stretch>
            <a:fillRect/>
          </a:stretch>
        </p:blipFill>
        <p:spPr bwMode="auto">
          <a:xfrm>
            <a:off x="503040" y="764704"/>
            <a:ext cx="8640960" cy="5129305"/>
          </a:xfrm>
          <a:prstGeom prst="rect">
            <a:avLst/>
          </a:prstGeom>
          <a:noFill/>
          <a:ln w="9525">
            <a:noFill/>
            <a:miter lim="800000"/>
            <a:headEnd/>
            <a:tailEnd/>
          </a:ln>
          <a:effectLst/>
        </p:spPr>
      </p:pic>
      <p:sp>
        <p:nvSpPr>
          <p:cNvPr id="5" name="Title 12"/>
          <p:cNvSpPr txBox="1">
            <a:spLocks/>
          </p:cNvSpPr>
          <p:nvPr/>
        </p:nvSpPr>
        <p:spPr>
          <a:xfrm>
            <a:off x="1331640" y="764704"/>
            <a:ext cx="2376264" cy="504056"/>
          </a:xfrm>
          <a:prstGeom prst="rect">
            <a:avLst/>
          </a:prstGeom>
          <a:solidFill>
            <a:schemeClr val="bg1"/>
          </a:solidFill>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t-EE" sz="3600" b="0" i="0" u="none" strike="noStrike" kern="1200" cap="none" spc="0" normalizeH="0" baseline="0" noProof="0" dirty="0" smtClean="0">
                <a:ln>
                  <a:noFill/>
                </a:ln>
                <a:solidFill>
                  <a:schemeClr val="tx1">
                    <a:lumMod val="75000"/>
                  </a:schemeClr>
                </a:solidFill>
                <a:effectLst/>
                <a:uLnTx/>
                <a:uFillTx/>
                <a:latin typeface="+mj-lt"/>
                <a:ea typeface="+mj-ea"/>
                <a:cs typeface="+mj-cs"/>
              </a:rPr>
              <a:t>Aktsiaselts</a:t>
            </a:r>
            <a:endParaRPr kumimoji="0" lang="en-US" sz="3600" b="0" i="0" u="none" strike="noStrike" kern="1200" cap="none" spc="0" normalizeH="0" baseline="0" noProof="0" dirty="0">
              <a:ln>
                <a:noFill/>
              </a:ln>
              <a:solidFill>
                <a:schemeClr val="tx1">
                  <a:lumMod val="75000"/>
                </a:schemeClr>
              </a:solidFill>
              <a:effectLst/>
              <a:uLnTx/>
              <a:uFillTx/>
              <a:latin typeface="+mj-lt"/>
              <a:ea typeface="+mj-ea"/>
              <a:cs typeface="+mj-cs"/>
            </a:endParaRPr>
          </a:p>
        </p:txBody>
      </p:sp>
      <p:sp>
        <p:nvSpPr>
          <p:cNvPr id="6" name="Title 12"/>
          <p:cNvSpPr txBox="1">
            <a:spLocks/>
          </p:cNvSpPr>
          <p:nvPr/>
        </p:nvSpPr>
        <p:spPr>
          <a:xfrm>
            <a:off x="5220072" y="764704"/>
            <a:ext cx="2376264" cy="504056"/>
          </a:xfrm>
          <a:prstGeom prst="rect">
            <a:avLst/>
          </a:prstGeom>
          <a:solidFill>
            <a:schemeClr val="bg1"/>
          </a:solidFill>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t-EE" sz="3600" b="0" i="0" u="none" strike="noStrike" kern="1200" cap="none" spc="0" normalizeH="0" baseline="0" noProof="0" dirty="0" smtClean="0">
                <a:ln>
                  <a:noFill/>
                </a:ln>
                <a:solidFill>
                  <a:schemeClr val="tx1">
                    <a:lumMod val="75000"/>
                  </a:schemeClr>
                </a:solidFill>
                <a:effectLst/>
                <a:uLnTx/>
                <a:uFillTx/>
                <a:latin typeface="+mj-lt"/>
                <a:ea typeface="+mj-ea"/>
                <a:cs typeface="+mj-cs"/>
              </a:rPr>
              <a:t>Osaühing</a:t>
            </a:r>
            <a:endParaRPr kumimoji="0" lang="en-US" sz="3600" b="0" i="0" u="none" strike="noStrike" kern="1200" cap="none" spc="0" normalizeH="0" baseline="0" noProof="0" dirty="0">
              <a:ln>
                <a:noFill/>
              </a:ln>
              <a:solidFill>
                <a:schemeClr val="tx1">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17204263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Meetodi väljatöötamise alused</a:t>
            </a:r>
            <a:endParaRPr lang="et-EE" dirty="0"/>
          </a:p>
        </p:txBody>
      </p:sp>
      <p:sp>
        <p:nvSpPr>
          <p:cNvPr id="3" name="Content Placeholder 2"/>
          <p:cNvSpPr>
            <a:spLocks noGrp="1"/>
          </p:cNvSpPr>
          <p:nvPr>
            <p:ph idx="1"/>
          </p:nvPr>
        </p:nvSpPr>
        <p:spPr>
          <a:xfrm>
            <a:off x="1195389" y="1600200"/>
            <a:ext cx="3160587" cy="4572000"/>
          </a:xfrm>
        </p:spPr>
        <p:txBody>
          <a:bodyPr>
            <a:normAutofit fontScale="55000" lnSpcReduction="20000"/>
          </a:bodyPr>
          <a:lstStyle/>
          <a:p>
            <a:pPr lvl="0">
              <a:buNone/>
            </a:pPr>
            <a:r>
              <a:rPr lang="et-EE" sz="4400" b="1" dirty="0" smtClean="0"/>
              <a:t>Äriühing ja äriühingu valitsemine</a:t>
            </a:r>
          </a:p>
          <a:p>
            <a:pPr indent="0">
              <a:buNone/>
            </a:pPr>
            <a:r>
              <a:rPr lang="et-EE" sz="2900" dirty="0" smtClean="0"/>
              <a:t>äriühingu juriidiline vorm; äriühingu tegevusala; äriühingu suurus  (näiteks töötajate arv); äriühingus on moodustatud nõukogu; </a:t>
            </a:r>
            <a:r>
              <a:rPr lang="et-EE" sz="2900" dirty="0" smtClean="0"/>
              <a:t>nõukogu</a:t>
            </a:r>
            <a:r>
              <a:rPr lang="et-EE" sz="2900" dirty="0" smtClean="0"/>
              <a:t> liikmete arv; nõukogu koosseis (omanike esindajad, välised spetsialistid vms); nõukogu kohustused ja töökorraldus; juhatuse liikmete arv; juhatuse kohustused ja töökorraldus; nõukogu otsustusjõuetus (enamusomanik juhatuses); tegemist on tütarettevõtjaga; nõukogu liikme osalemine organisatsioonis ka töötajana (ametinimetus).</a:t>
            </a:r>
            <a:endParaRPr lang="et-EE" sz="2900" b="1" dirty="0" smtClean="0"/>
          </a:p>
        </p:txBody>
      </p:sp>
      <p:sp>
        <p:nvSpPr>
          <p:cNvPr id="4" name="Content Placeholder 2"/>
          <p:cNvSpPr txBox="1">
            <a:spLocks/>
          </p:cNvSpPr>
          <p:nvPr/>
        </p:nvSpPr>
        <p:spPr>
          <a:xfrm>
            <a:off x="5004048" y="1593304"/>
            <a:ext cx="3312368" cy="4572000"/>
          </a:xfrm>
          <a:prstGeom prst="rect">
            <a:avLst/>
          </a:prstGeom>
        </p:spPr>
        <p:txBody>
          <a:bodyPr vert="horz" lIns="91440" tIns="45720" rIns="91440" bIns="45720" rtlCol="0">
            <a:normAutofit fontScale="55000" lnSpcReduction="20000"/>
          </a:bodyPr>
          <a:lstStyle/>
          <a:p>
            <a:pPr marL="246888" lvl="0" indent="-246888">
              <a:lnSpc>
                <a:spcPct val="90000"/>
              </a:lnSpc>
              <a:spcBef>
                <a:spcPts val="1400"/>
              </a:spcBef>
            </a:pPr>
            <a:r>
              <a:rPr lang="et-EE" sz="4400" b="1" dirty="0" smtClean="0"/>
              <a:t>O</a:t>
            </a:r>
            <a:r>
              <a:rPr lang="fi-FI" sz="4400" b="1" dirty="0" smtClean="0"/>
              <a:t>manik </a:t>
            </a:r>
            <a:r>
              <a:rPr lang="et-EE" sz="4400" b="1" dirty="0" smtClean="0"/>
              <a:t> </a:t>
            </a:r>
            <a:r>
              <a:rPr lang="fi-FI" sz="4400" b="1" dirty="0" smtClean="0"/>
              <a:t>ja </a:t>
            </a:r>
            <a:r>
              <a:rPr lang="et-EE" sz="4400" b="1" dirty="0" smtClean="0"/>
              <a:t>v</a:t>
            </a:r>
            <a:r>
              <a:rPr lang="fi-FI" sz="4400" b="1" dirty="0" smtClean="0"/>
              <a:t>alit</a:t>
            </a:r>
            <a:r>
              <a:rPr lang="et-EE" sz="4400" b="1" dirty="0" smtClean="0"/>
              <a:t>-</a:t>
            </a:r>
            <a:r>
              <a:rPr lang="fi-FI" sz="4400" b="1" dirty="0" smtClean="0"/>
              <a:t>semises osalemine</a:t>
            </a:r>
            <a:r>
              <a:rPr lang="et-EE" sz="4400" b="1" dirty="0" smtClean="0"/>
              <a:t> </a:t>
            </a:r>
          </a:p>
          <a:p>
            <a:pPr marL="246888" lvl="0">
              <a:lnSpc>
                <a:spcPct val="90000"/>
              </a:lnSpc>
              <a:spcBef>
                <a:spcPts val="1400"/>
              </a:spcBef>
            </a:pPr>
            <a:r>
              <a:rPr lang="et-EE" sz="2900" dirty="0" smtClean="0"/>
              <a:t>omanike struktuur (arv, osaluste jaotus);  omaniku juriidiline vorm; omaniku sugu; omaniku vanus või vanusegrupp; omaniku tüüp lähtuvalt osaluse suurusest (enamusomanik, vähemusomanik vms); omaniku osalemine valitsemises (nõukogu liige, juhatuse liige, juhtivtöötaja või ei osale); omanike aktiivsus valitsemises osalemises (nt. koosolekutest osavõtt, osalemine valitsemisorganis); vähemusomanike ligipääs valitsemisele; omanike töötamine äriühingus (juhtivtöötaja, spetsialist); juriidilisest isikutest omanike iseloomustus (tavaettevõtted, isiklikud haldusfirmad).</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Andmemudel</a:t>
            </a:r>
            <a:endParaRPr lang="en-US" dirty="0"/>
          </a:p>
        </p:txBody>
      </p:sp>
      <p:pic>
        <p:nvPicPr>
          <p:cNvPr id="5" name="Picture 4"/>
          <p:cNvPicPr/>
          <p:nvPr/>
        </p:nvPicPr>
        <p:blipFill>
          <a:blip r:embed="rId3" cstate="print"/>
          <a:srcRect l="4706" t="7338" r="63769" b="56998"/>
          <a:stretch>
            <a:fillRect/>
          </a:stretch>
        </p:blipFill>
        <p:spPr bwMode="auto">
          <a:xfrm>
            <a:off x="1187624" y="1412776"/>
            <a:ext cx="7416824" cy="5184576"/>
          </a:xfrm>
          <a:prstGeom prst="rect">
            <a:avLst/>
          </a:prstGeom>
          <a:noFill/>
          <a:ln w="9525">
            <a:noFill/>
            <a:miter lim="800000"/>
            <a:headEnd/>
            <a:tailEnd/>
          </a:ln>
        </p:spPr>
      </p:pic>
    </p:spTree>
    <p:extLst>
      <p:ext uri="{BB962C8B-B14F-4D97-AF65-F5344CB8AC3E}">
        <p14:creationId xmlns:p14="http://schemas.microsoft.com/office/powerpoint/2010/main" xmlns="" val="5719168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t-EE" dirty="0" smtClean="0"/>
              <a:t>Testimine</a:t>
            </a:r>
            <a:endParaRPr lang="en-US" dirty="0"/>
          </a:p>
        </p:txBody>
      </p:sp>
      <p:sp>
        <p:nvSpPr>
          <p:cNvPr id="14" name="Content Placeholder 13"/>
          <p:cNvSpPr>
            <a:spLocks noGrp="1"/>
          </p:cNvSpPr>
          <p:nvPr>
            <p:ph idx="1"/>
          </p:nvPr>
        </p:nvSpPr>
        <p:spPr/>
        <p:txBody>
          <a:bodyPr/>
          <a:lstStyle/>
          <a:p>
            <a:endParaRPr lang="et-EE" dirty="0" smtClean="0"/>
          </a:p>
          <a:p>
            <a:r>
              <a:rPr lang="et-EE" dirty="0" smtClean="0"/>
              <a:t>Reaalne infosüsteem</a:t>
            </a:r>
          </a:p>
          <a:p>
            <a:r>
              <a:rPr lang="et-EE" dirty="0" smtClean="0"/>
              <a:t>Analüüsitud 109-st kodutööst sobis 66</a:t>
            </a:r>
          </a:p>
          <a:p>
            <a:r>
              <a:rPr lang="et-EE" dirty="0" smtClean="0"/>
              <a:t>Valitsemisskeemid</a:t>
            </a:r>
          </a:p>
          <a:p>
            <a:r>
              <a:rPr lang="et-EE" dirty="0" smtClean="0"/>
              <a:t>Metaanalüüs</a:t>
            </a:r>
            <a:endParaRPr lang="et-EE" dirty="0" smtClean="0"/>
          </a:p>
          <a:p>
            <a:r>
              <a:rPr lang="et-EE" dirty="0" smtClean="0"/>
              <a:t>Valitsemise osalemise analüüs</a:t>
            </a:r>
          </a:p>
        </p:txBody>
      </p:sp>
    </p:spTree>
    <p:extLst>
      <p:ext uri="{BB962C8B-B14F-4D97-AF65-F5344CB8AC3E}">
        <p14:creationId xmlns:p14="http://schemas.microsoft.com/office/powerpoint/2010/main" xmlns="" val="17204263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Testimise tulemused</a:t>
            </a:r>
            <a:endParaRPr lang="en-US" dirty="0"/>
          </a:p>
        </p:txBody>
      </p:sp>
      <p:graphicFrame>
        <p:nvGraphicFramePr>
          <p:cNvPr id="11" name="Content Placeholder 10" descr="Sample table with 3 columns, 4 rows"/>
          <p:cNvGraphicFramePr>
            <a:graphicFrameLocks noGrp="1"/>
          </p:cNvGraphicFramePr>
          <p:nvPr>
            <p:ph sz="half" idx="1"/>
            <p:extLst>
              <p:ext uri="{D42A27DB-BD31-4B8C-83A1-F6EECF244321}">
                <p14:modId xmlns:p14="http://schemas.microsoft.com/office/powerpoint/2010/main" xmlns="" val="2525299476"/>
              </p:ext>
            </p:extLst>
          </p:nvPr>
        </p:nvGraphicFramePr>
        <p:xfrm>
          <a:off x="3491880" y="3688432"/>
          <a:ext cx="4600438" cy="2908920"/>
        </p:xfrm>
        <a:graphic>
          <a:graphicData uri="http://schemas.openxmlformats.org/drawingml/2006/table">
            <a:tbl>
              <a:tblPr firstRow="1" bandRow="1">
                <a:tableStyleId>{5C22544A-7EE6-4342-B048-85BDC9FD1C3A}</a:tableStyleId>
              </a:tblPr>
              <a:tblGrid>
                <a:gridCol w="3312368"/>
                <a:gridCol w="1288070"/>
              </a:tblGrid>
              <a:tr h="727230">
                <a:tc gridSpan="2">
                  <a:txBody>
                    <a:bodyPr/>
                    <a:lstStyle/>
                    <a:p>
                      <a:pPr algn="ctr"/>
                      <a:r>
                        <a:rPr lang="et-EE" sz="2800" i="1" dirty="0" smtClean="0"/>
                        <a:t>Osalemine</a:t>
                      </a:r>
                      <a:r>
                        <a:rPr lang="et-EE" sz="2800" i="1" baseline="0" dirty="0" smtClean="0"/>
                        <a:t> valitsemises</a:t>
                      </a:r>
                      <a:endParaRPr lang="en-US" sz="2800" i="1" dirty="0"/>
                    </a:p>
                  </a:txBody>
                  <a:tcPr marL="68598" marR="68598" anchor="ctr"/>
                </a:tc>
                <a:tc hMerge="1">
                  <a:txBody>
                    <a:bodyPr/>
                    <a:lstStyle/>
                    <a:p>
                      <a:pPr algn="ctr"/>
                      <a:endParaRPr lang="en-US" dirty="0"/>
                    </a:p>
                  </a:txBody>
                  <a:tcPr marL="68598" marR="68598" anchor="ctr"/>
                </a:tc>
              </a:tr>
              <a:tr h="727230">
                <a:tc>
                  <a:txBody>
                    <a:bodyPr/>
                    <a:lstStyle/>
                    <a:p>
                      <a:r>
                        <a:rPr lang="et-EE" sz="2800" i="1" dirty="0" smtClean="0"/>
                        <a:t>Üldine keskmine</a:t>
                      </a:r>
                      <a:endParaRPr lang="en-US" sz="2800" i="1" dirty="0"/>
                    </a:p>
                  </a:txBody>
                  <a:tcPr marL="68598" marR="68598" anchor="ctr"/>
                </a:tc>
                <a:tc>
                  <a:txBody>
                    <a:bodyPr/>
                    <a:lstStyle/>
                    <a:p>
                      <a:pPr algn="ctr"/>
                      <a:r>
                        <a:rPr lang="et-EE" sz="2800" i="1" dirty="0" smtClean="0"/>
                        <a:t>68%</a:t>
                      </a:r>
                      <a:endParaRPr lang="en-US" sz="2800" i="1" dirty="0"/>
                    </a:p>
                  </a:txBody>
                  <a:tcPr marL="68598" marR="68598" anchor="ctr"/>
                </a:tc>
              </a:tr>
              <a:tr h="727230">
                <a:tc>
                  <a:txBody>
                    <a:bodyPr/>
                    <a:lstStyle/>
                    <a:p>
                      <a:r>
                        <a:rPr lang="et-EE" sz="2800" i="1" dirty="0" smtClean="0"/>
                        <a:t>Suuromanikud</a:t>
                      </a:r>
                      <a:endParaRPr lang="en-US" sz="2800" i="1" dirty="0"/>
                    </a:p>
                  </a:txBody>
                  <a:tcPr marL="68598" marR="68598" anchor="ctr"/>
                </a:tc>
                <a:tc>
                  <a:txBody>
                    <a:bodyPr/>
                    <a:lstStyle/>
                    <a:p>
                      <a:pPr algn="ctr"/>
                      <a:r>
                        <a:rPr lang="et-EE" sz="2800" i="1" dirty="0" smtClean="0"/>
                        <a:t>84%</a:t>
                      </a:r>
                      <a:endParaRPr lang="en-US" sz="2800" i="1" dirty="0"/>
                    </a:p>
                  </a:txBody>
                  <a:tcPr marL="68598" marR="68598" anchor="ctr"/>
                </a:tc>
              </a:tr>
              <a:tr h="727230">
                <a:tc>
                  <a:txBody>
                    <a:bodyPr/>
                    <a:lstStyle/>
                    <a:p>
                      <a:r>
                        <a:rPr lang="et-EE" sz="2800" i="1" dirty="0" smtClean="0"/>
                        <a:t>Väikeomanikud</a:t>
                      </a:r>
                      <a:endParaRPr lang="en-US" sz="2800" i="1" dirty="0"/>
                    </a:p>
                  </a:txBody>
                  <a:tcPr marL="68598" marR="68598" anchor="ctr"/>
                </a:tc>
                <a:tc>
                  <a:txBody>
                    <a:bodyPr/>
                    <a:lstStyle/>
                    <a:p>
                      <a:pPr algn="ctr"/>
                      <a:r>
                        <a:rPr lang="et-EE" sz="2800" i="1" dirty="0" smtClean="0"/>
                        <a:t>64%</a:t>
                      </a:r>
                      <a:endParaRPr lang="en-US" sz="2800" i="1" dirty="0"/>
                    </a:p>
                  </a:txBody>
                  <a:tcPr marL="68598" marR="68598" anchor="ctr"/>
                </a:tc>
              </a:tr>
            </a:tbl>
          </a:graphicData>
        </a:graphic>
      </p:graphicFrame>
      <p:sp>
        <p:nvSpPr>
          <p:cNvPr id="7" name="Content Placeholder 6"/>
          <p:cNvSpPr>
            <a:spLocks noGrp="1"/>
          </p:cNvSpPr>
          <p:nvPr>
            <p:ph sz="half" idx="2"/>
          </p:nvPr>
        </p:nvSpPr>
        <p:spPr>
          <a:xfrm>
            <a:off x="1187624" y="1556792"/>
            <a:ext cx="7200800" cy="2160240"/>
          </a:xfrm>
        </p:spPr>
        <p:txBody>
          <a:bodyPr>
            <a:normAutofit/>
          </a:bodyPr>
          <a:lstStyle/>
          <a:p>
            <a:r>
              <a:rPr lang="et-EE" b="1" dirty="0" smtClean="0"/>
              <a:t>Andmemudel on kasutatav - saavutati soovitud tulemus</a:t>
            </a:r>
          </a:p>
          <a:p>
            <a:endParaRPr lang="et-EE" dirty="0" smtClean="0"/>
          </a:p>
          <a:p>
            <a:pPr>
              <a:buNone/>
            </a:pPr>
            <a:r>
              <a:rPr lang="et-EE" i="1" dirty="0" smtClean="0"/>
              <a:t>Näitena saadud tulemused:</a:t>
            </a:r>
            <a:endParaRPr lang="en-US" i="1" dirty="0" smtClean="0"/>
          </a:p>
        </p:txBody>
      </p:sp>
    </p:spTree>
    <p:extLst>
      <p:ext uri="{BB962C8B-B14F-4D97-AF65-F5344CB8AC3E}">
        <p14:creationId xmlns:p14="http://schemas.microsoft.com/office/powerpoint/2010/main" xmlns="" val="25933391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t-EE" dirty="0" smtClean="0"/>
              <a:t>Järeldused ja soovitused</a:t>
            </a:r>
            <a:endParaRPr lang="en-US" dirty="0"/>
          </a:p>
        </p:txBody>
      </p:sp>
      <p:sp>
        <p:nvSpPr>
          <p:cNvPr id="14" name="Content Placeholder 13"/>
          <p:cNvSpPr>
            <a:spLocks noGrp="1"/>
          </p:cNvSpPr>
          <p:nvPr>
            <p:ph idx="1"/>
          </p:nvPr>
        </p:nvSpPr>
        <p:spPr/>
        <p:txBody>
          <a:bodyPr/>
          <a:lstStyle/>
          <a:p>
            <a:r>
              <a:rPr lang="et-EE" dirty="0" smtClean="0"/>
              <a:t>Meetod (andmemudel) on kasutatav</a:t>
            </a:r>
          </a:p>
          <a:p>
            <a:r>
              <a:rPr lang="et-EE" dirty="0" smtClean="0"/>
              <a:t>Teaduslikes uurimistes laiapõhjaline töövahend </a:t>
            </a:r>
          </a:p>
          <a:p>
            <a:pPr lvl="1"/>
            <a:r>
              <a:rPr lang="et-EE" dirty="0" smtClean="0"/>
              <a:t>Omanike struktuur, juhatuse ja/või nõukogu struktuur koosseis, sotsioloogilised uurimused, demograafilised jt.</a:t>
            </a:r>
          </a:p>
          <a:p>
            <a:r>
              <a:rPr lang="et-EE" dirty="0" smtClean="0"/>
              <a:t>Andmed avalikest allikatest ja täiendada vastavalt vajadusele</a:t>
            </a:r>
          </a:p>
          <a:p>
            <a:r>
              <a:rPr lang="et-EE" dirty="0" smtClean="0"/>
              <a:t>Praktiline väärtus valitsemisskeemidena</a:t>
            </a:r>
          </a:p>
          <a:p>
            <a:r>
              <a:rPr lang="et-EE" dirty="0" smtClean="0"/>
              <a:t>Kontsernide uurimiseks laiendatav</a:t>
            </a:r>
          </a:p>
          <a:p>
            <a:endParaRPr lang="et-EE" dirty="0" smtClean="0"/>
          </a:p>
        </p:txBody>
      </p:sp>
    </p:spTree>
    <p:extLst>
      <p:ext uri="{BB962C8B-B14F-4D97-AF65-F5344CB8AC3E}">
        <p14:creationId xmlns:p14="http://schemas.microsoft.com/office/powerpoint/2010/main" xmlns="" val="17204263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TS102787947</Template>
  <TotalTime>0</TotalTime>
  <Words>1430</Words>
  <Application>Microsoft Office PowerPoint</Application>
  <PresentationFormat>On-screen Show (4:3)</PresentationFormat>
  <Paragraphs>179</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TS102787947</vt:lpstr>
      <vt:lpstr>Visio</vt:lpstr>
      <vt:lpstr>Sergo Ulpus</vt:lpstr>
      <vt:lpstr>Slide 2</vt:lpstr>
      <vt:lpstr>Slide 3</vt:lpstr>
      <vt:lpstr>Slide 4</vt:lpstr>
      <vt:lpstr>Meetodi väljatöötamise alused</vt:lpstr>
      <vt:lpstr>Andmemudel</vt:lpstr>
      <vt:lpstr>Testimine</vt:lpstr>
      <vt:lpstr>Testimise tulemused</vt:lpstr>
      <vt:lpstr>Järeldused ja soovitused</vt:lpstr>
      <vt:lpstr>Slide 10</vt:lpstr>
      <vt:lpstr>Lisaslaidid</vt:lpstr>
      <vt:lpstr>1. Valitsemine ja juhtimine</vt:lpstr>
      <vt:lpstr> 2. Volitamiskulud ja kontrolli ulatus</vt:lpstr>
      <vt:lpstr>3. Miks börsiettevõtted kõrvale jäid?</vt:lpstr>
      <vt:lpstr>4. Kattuvused andmemudelis?</vt:lpstr>
      <vt:lpstr>Slide 16</vt:lpstr>
      <vt:lpstr>5. Väikeomanike osalemine valitsemises - 64%</vt:lpstr>
      <vt:lpstr>Retsensioon (1)</vt:lpstr>
      <vt:lpstr>Retsensioon (2)</vt:lpstr>
      <vt:lpstr>Retsensioon (3)</vt:lpstr>
      <vt:lpstr>Retsensioon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2012-12-10T10:57:02Z</dcterms:created>
  <dcterms:modified xsi:type="dcterms:W3CDTF">2012-12-13T12:26:59Z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